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handoutMasterIdLst>
    <p:handoutMasterId r:id="rId14"/>
  </p:handoutMasterIdLst>
  <p:sldIdLst>
    <p:sldId id="256" r:id="rId2"/>
    <p:sldId id="257" r:id="rId3"/>
    <p:sldId id="264" r:id="rId4"/>
    <p:sldId id="272" r:id="rId5"/>
    <p:sldId id="265" r:id="rId6"/>
    <p:sldId id="261" r:id="rId7"/>
    <p:sldId id="266" r:id="rId8"/>
    <p:sldId id="267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2922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CB0FC5-930C-45B3-ABAD-BCFAAE784960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3D5B71-5DE9-4DA6-844D-44FB1F9DE6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275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927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71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71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67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63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28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115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603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876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302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29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E9C8E-8C4A-4F9C-BCB6-B0D9DE01C691}" type="datetimeFigureOut">
              <a:rPr lang="en-US" smtClean="0"/>
              <a:pPr/>
              <a:t>7/14/2021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514AA-BECA-45B3-AFBE-3FC75EB4C4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751943"/>
            <a:ext cx="12192000" cy="213785"/>
          </a:xfrm>
          <a:prstGeom prst="rect">
            <a:avLst/>
          </a:prstGeom>
          <a:gradFill flip="none" rotWithShape="1">
            <a:gsLst>
              <a:gs pos="48000">
                <a:schemeClr val="bg1">
                  <a:lumMod val="50000"/>
                </a:schemeClr>
              </a:gs>
              <a:gs pos="58000">
                <a:schemeClr val="accent2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 useBgFill="1">
        <p:nvSpPr>
          <p:cNvPr id="9" name="Rectangle 50"/>
          <p:cNvSpPr>
            <a:spLocks noChangeArrowheads="1"/>
          </p:cNvSpPr>
          <p:nvPr userDrawn="1"/>
        </p:nvSpPr>
        <p:spPr bwMode="auto">
          <a:xfrm>
            <a:off x="0" y="8234"/>
            <a:ext cx="1074198" cy="153888"/>
          </a:xfrm>
          <a:prstGeom prst="rect">
            <a:avLst/>
          </a:prstGeom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000" b="1" dirty="0">
                <a:solidFill>
                  <a:srgbClr val="006600"/>
                </a:solidFill>
                <a:cs typeface="Arial" pitchFamily="34" charset="0"/>
              </a:rPr>
              <a:t>UNCLASSIFIED</a:t>
            </a:r>
          </a:p>
        </p:txBody>
      </p:sp>
      <p:pic>
        <p:nvPicPr>
          <p:cNvPr id="10" name="Picture 9" descr="154px-US_Army_logo_svg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221762" y="190498"/>
            <a:ext cx="581798" cy="778249"/>
          </a:xfrm>
          <a:prstGeom prst="rect">
            <a:avLst/>
          </a:prstGeom>
        </p:spPr>
      </p:pic>
      <p:pic>
        <p:nvPicPr>
          <p:cNvPr id="11" name="Picture 2"/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1261645" y="185738"/>
            <a:ext cx="778856" cy="779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51326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1440493"/>
            <a:ext cx="10363200" cy="3478625"/>
          </a:xfrm>
        </p:spPr>
        <p:txBody>
          <a:bodyPr anchor="ctr"/>
          <a:lstStyle/>
          <a:p>
            <a:r>
              <a:rPr lang="en-US" b="1" dirty="0" smtClean="0">
                <a:cs typeface="Arial" panose="020B0604020202020204" pitchFamily="34" charset="0"/>
              </a:rPr>
              <a:t>NETWORK MANAGEMENT </a:t>
            </a:r>
            <a:br>
              <a:rPr lang="en-US" b="1" dirty="0" smtClean="0">
                <a:cs typeface="Arial" panose="020B0604020202020204" pitchFamily="34" charset="0"/>
              </a:rPr>
            </a:br>
            <a:r>
              <a:rPr lang="en-US" b="1" dirty="0" smtClean="0">
                <a:cs typeface="Arial" panose="020B0604020202020204" pitchFamily="34" charset="0"/>
              </a:rPr>
              <a:t>AND ENGINEERING (NME)</a:t>
            </a:r>
            <a:r>
              <a:rPr lang="en-US" b="1" dirty="0">
                <a:cs typeface="Arial" panose="020B0604020202020204" pitchFamily="34" charset="0"/>
              </a:rPr>
              <a:t/>
            </a:r>
            <a:br>
              <a:rPr lang="en-US" b="1" dirty="0">
                <a:cs typeface="Arial" panose="020B0604020202020204" pitchFamily="34" charset="0"/>
              </a:rPr>
            </a:br>
            <a:endParaRPr lang="en-US" b="1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320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417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6498" y="903945"/>
            <a:ext cx="8880088" cy="499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216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336" y="1163908"/>
            <a:ext cx="8199863" cy="461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859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969" y="1130968"/>
            <a:ext cx="10515600" cy="704101"/>
          </a:xfrm>
        </p:spPr>
        <p:txBody>
          <a:bodyPr/>
          <a:lstStyle/>
          <a:p>
            <a:r>
              <a:rPr lang="en-US" b="1" dirty="0" smtClean="0"/>
              <a:t>TOPICS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84747" y="2294857"/>
            <a:ext cx="3264569" cy="4351338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NETWORK MANAGEMENT</a:t>
            </a:r>
          </a:p>
          <a:p>
            <a:pPr marL="0" indent="0">
              <a:buNone/>
            </a:pPr>
            <a:endParaRPr lang="en-US" sz="1600" dirty="0" smtClean="0"/>
          </a:p>
          <a:p>
            <a:pPr>
              <a:buFontTx/>
              <a:buChar char="-"/>
            </a:pPr>
            <a:r>
              <a:rPr lang="en-US" sz="1600" dirty="0" smtClean="0"/>
              <a:t>CLI MANAGEMENT FEATURES</a:t>
            </a:r>
          </a:p>
          <a:p>
            <a:pPr>
              <a:buFontTx/>
              <a:buChar char="-"/>
            </a:pPr>
            <a:r>
              <a:rPr lang="en-US" sz="1600" dirty="0" smtClean="0"/>
              <a:t>SNMPv2</a:t>
            </a:r>
          </a:p>
          <a:p>
            <a:pPr>
              <a:buFontTx/>
              <a:buChar char="-"/>
            </a:pPr>
            <a:r>
              <a:rPr lang="en-US" sz="1600" dirty="0" smtClean="0"/>
              <a:t>SNMPv3</a:t>
            </a:r>
          </a:p>
          <a:p>
            <a:pPr>
              <a:buFontTx/>
              <a:buChar char="-"/>
            </a:pPr>
            <a:r>
              <a:rPr lang="en-US" sz="1600" dirty="0" smtClean="0"/>
              <a:t>NETFLOW</a:t>
            </a:r>
          </a:p>
          <a:p>
            <a:pPr>
              <a:buFontTx/>
              <a:buChar char="-"/>
            </a:pPr>
            <a:r>
              <a:rPr lang="en-US" sz="1600" dirty="0" smtClean="0"/>
              <a:t>PACSTAR IQ-CORE</a:t>
            </a:r>
          </a:p>
          <a:p>
            <a:pPr>
              <a:buFontTx/>
              <a:buChar char="-"/>
            </a:pPr>
            <a:r>
              <a:rPr lang="en-US" sz="1600" dirty="0" smtClean="0"/>
              <a:t>CLI-BASED MENUS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549316" y="2294857"/>
            <a:ext cx="5233737" cy="4351338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NETWORK ENGINEERING</a:t>
            </a:r>
          </a:p>
          <a:p>
            <a:pPr marL="0" indent="0">
              <a:buNone/>
            </a:pPr>
            <a:endParaRPr lang="en-US" sz="1600" dirty="0"/>
          </a:p>
          <a:p>
            <a:pPr>
              <a:buFontTx/>
              <a:buChar char="-"/>
            </a:pPr>
            <a:r>
              <a:rPr lang="en-US" sz="1600" dirty="0" smtClean="0"/>
              <a:t>ADV. ROUTING (EIGRP NAMED MODE, OSPFv3, BGP)</a:t>
            </a:r>
          </a:p>
          <a:p>
            <a:pPr>
              <a:buFontTx/>
              <a:buChar char="-"/>
            </a:pPr>
            <a:r>
              <a:rPr lang="en-US" sz="1600" dirty="0" smtClean="0"/>
              <a:t>ROUTE REDISTRIBUTION</a:t>
            </a:r>
            <a:endParaRPr lang="en-US" sz="1600" dirty="0"/>
          </a:p>
          <a:p>
            <a:pPr>
              <a:buFontTx/>
              <a:buChar char="-"/>
            </a:pPr>
            <a:r>
              <a:rPr lang="en-US" sz="1600" dirty="0" smtClean="0"/>
              <a:t>DMVPN AND MULTI-PROTOCOL TUNNELING (4-OVER-6)</a:t>
            </a:r>
            <a:endParaRPr lang="en-US" sz="1600" dirty="0"/>
          </a:p>
          <a:p>
            <a:pPr>
              <a:buFontTx/>
              <a:buChar char="-"/>
            </a:pPr>
            <a:r>
              <a:rPr lang="en-US" sz="1600" dirty="0" smtClean="0"/>
              <a:t>POLICY BASED ROUTING</a:t>
            </a:r>
          </a:p>
          <a:p>
            <a:pPr>
              <a:buFontTx/>
              <a:buChar char="-"/>
            </a:pPr>
            <a:r>
              <a:rPr lang="en-US" sz="1600" dirty="0" smtClean="0"/>
              <a:t>BASIC MPLS</a:t>
            </a:r>
            <a:endParaRPr lang="en-US" sz="1600" dirty="0"/>
          </a:p>
          <a:p>
            <a:pPr>
              <a:buFontTx/>
              <a:buChar char="-"/>
            </a:pPr>
            <a:r>
              <a:rPr lang="en-US" sz="1600" dirty="0" smtClean="0"/>
              <a:t>VIRTUAL ROUTING AND FORWARDING (VRF)</a:t>
            </a:r>
            <a:endParaRPr lang="en-US" sz="1600" dirty="0"/>
          </a:p>
          <a:p>
            <a:pPr>
              <a:buFontTx/>
              <a:buChar char="-"/>
            </a:pPr>
            <a:r>
              <a:rPr lang="en-US" sz="1600" dirty="0" smtClean="0"/>
              <a:t>LAYER 2 LAN EXTENSION (PSEUDOWIRE AND Q-IN-Q)</a:t>
            </a:r>
            <a:endParaRPr lang="en-US" sz="1600" dirty="0"/>
          </a:p>
          <a:p>
            <a:pPr>
              <a:buFontTx/>
              <a:buChar char="-"/>
            </a:pPr>
            <a:r>
              <a:rPr lang="en-US" sz="1600" dirty="0" smtClean="0"/>
              <a:t>CLI AUTOMATION AND EEM SCRIPTING</a:t>
            </a:r>
            <a:endParaRPr lang="en-US" sz="16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8783053" y="2294857"/>
            <a:ext cx="3408947" cy="435133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 smtClean="0"/>
              <a:t>NETWORK OPERATIONS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 smtClean="0"/>
          </a:p>
          <a:p>
            <a:pPr>
              <a:buFontTx/>
              <a:buChar char="-"/>
            </a:pPr>
            <a:r>
              <a:rPr lang="en-US" sz="1600" dirty="0" smtClean="0"/>
              <a:t>DOCTRINAL NETOPS</a:t>
            </a:r>
          </a:p>
          <a:p>
            <a:pPr>
              <a:buFontTx/>
              <a:buChar char="-"/>
            </a:pPr>
            <a:r>
              <a:rPr lang="en-US" sz="1600" dirty="0" smtClean="0"/>
              <a:t>IAADS</a:t>
            </a:r>
          </a:p>
          <a:p>
            <a:pPr>
              <a:buFontTx/>
              <a:buChar char="-"/>
            </a:pPr>
            <a:r>
              <a:rPr lang="en-US" sz="1600" dirty="0" smtClean="0"/>
              <a:t>GAIT</a:t>
            </a:r>
          </a:p>
          <a:p>
            <a:pPr>
              <a:buFontTx/>
              <a:buChar char="-"/>
            </a:pPr>
            <a:r>
              <a:rPr lang="en-US" sz="1600" dirty="0" smtClean="0"/>
              <a:t>5GTI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8281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969" y="1130968"/>
            <a:ext cx="10515600" cy="704101"/>
          </a:xfrm>
        </p:spPr>
        <p:txBody>
          <a:bodyPr/>
          <a:lstStyle/>
          <a:p>
            <a:r>
              <a:rPr lang="en-US" b="1" dirty="0" smtClean="0"/>
              <a:t>TOPICS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84747" y="2294857"/>
            <a:ext cx="484070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NETWORK MANAGEMENT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Tx/>
              <a:buChar char="-"/>
            </a:pPr>
            <a:r>
              <a:rPr lang="en-US" sz="1800" dirty="0" smtClean="0"/>
              <a:t>BASIC CLI MANAGEMENT FEATURES</a:t>
            </a:r>
          </a:p>
          <a:p>
            <a:pPr>
              <a:buFontTx/>
              <a:buChar char="-"/>
            </a:pPr>
            <a:r>
              <a:rPr lang="en-US" sz="1800" dirty="0" smtClean="0"/>
              <a:t>SNMPv2</a:t>
            </a:r>
          </a:p>
          <a:p>
            <a:pPr>
              <a:buFontTx/>
              <a:buChar char="-"/>
            </a:pPr>
            <a:r>
              <a:rPr lang="en-US" sz="1800" dirty="0" smtClean="0"/>
              <a:t>SNMPv3</a:t>
            </a:r>
          </a:p>
          <a:p>
            <a:pPr>
              <a:buFontTx/>
              <a:buChar char="-"/>
            </a:pPr>
            <a:r>
              <a:rPr lang="en-US" sz="1800" dirty="0" smtClean="0"/>
              <a:t>NETFLOW</a:t>
            </a:r>
          </a:p>
          <a:p>
            <a:pPr>
              <a:buFontTx/>
              <a:buChar char="-"/>
            </a:pPr>
            <a:r>
              <a:rPr lang="en-US" sz="1800" dirty="0" smtClean="0"/>
              <a:t>PACSTAR IQ-CORE</a:t>
            </a:r>
          </a:p>
          <a:p>
            <a:pPr>
              <a:buFontTx/>
              <a:buChar char="-"/>
            </a:pPr>
            <a:r>
              <a:rPr lang="en-US" sz="1800" dirty="0" smtClean="0"/>
              <a:t>CLI-BASED MENUS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763126" y="2294857"/>
            <a:ext cx="59556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NETWORK ENGINEERING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sz="1800" dirty="0" smtClean="0"/>
              <a:t>ADVANCED ROUTING (EIGRP NAMED MODE, OSPFv3, BGP)</a:t>
            </a:r>
          </a:p>
          <a:p>
            <a:pPr>
              <a:buFontTx/>
              <a:buChar char="-"/>
            </a:pPr>
            <a:r>
              <a:rPr lang="en-US" sz="1800" dirty="0" smtClean="0"/>
              <a:t>ROUTE REDISTRIBUTION</a:t>
            </a:r>
            <a:endParaRPr lang="en-US" sz="1800" dirty="0"/>
          </a:p>
          <a:p>
            <a:pPr>
              <a:buFontTx/>
              <a:buChar char="-"/>
            </a:pPr>
            <a:r>
              <a:rPr lang="en-US" sz="1800" dirty="0" smtClean="0"/>
              <a:t>DMVPN AND MULTI-PROTOCOL TUNNELING (4-OVER-6)</a:t>
            </a:r>
            <a:endParaRPr lang="en-US" sz="1800" dirty="0"/>
          </a:p>
          <a:p>
            <a:pPr>
              <a:buFontTx/>
              <a:buChar char="-"/>
            </a:pPr>
            <a:r>
              <a:rPr lang="en-US" sz="1800" dirty="0" smtClean="0"/>
              <a:t>POLICY BASED ROUTING</a:t>
            </a:r>
          </a:p>
          <a:p>
            <a:pPr>
              <a:buFontTx/>
              <a:buChar char="-"/>
            </a:pPr>
            <a:r>
              <a:rPr lang="en-US" sz="1800" dirty="0" smtClean="0"/>
              <a:t>BASIC MPLS</a:t>
            </a:r>
            <a:endParaRPr lang="en-US" sz="1800" dirty="0"/>
          </a:p>
          <a:p>
            <a:pPr>
              <a:buFontTx/>
              <a:buChar char="-"/>
            </a:pPr>
            <a:r>
              <a:rPr lang="en-US" sz="1800" dirty="0" smtClean="0"/>
              <a:t>VIRTUAL ROUTING AND FORWARDING (VRF)</a:t>
            </a:r>
            <a:endParaRPr lang="en-US" sz="1800" dirty="0"/>
          </a:p>
          <a:p>
            <a:pPr>
              <a:buFontTx/>
              <a:buChar char="-"/>
            </a:pPr>
            <a:r>
              <a:rPr lang="en-US" sz="1800" dirty="0" smtClean="0"/>
              <a:t>LAYER 2 LAN EXTENSION (PSEUDOWIRE AND Q-IN-Q)</a:t>
            </a:r>
            <a:endParaRPr lang="en-US" sz="1800" dirty="0"/>
          </a:p>
          <a:p>
            <a:pPr>
              <a:buFontTx/>
              <a:buChar char="-"/>
            </a:pPr>
            <a:r>
              <a:rPr lang="en-US" sz="1800" dirty="0" smtClean="0"/>
              <a:t>CLI AUTOMATION AND EEM SCRIPTING</a:t>
            </a:r>
            <a:endParaRPr lang="en-US" sz="18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10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85912"/>
            <a:ext cx="10515600" cy="1325563"/>
          </a:xfrm>
        </p:spPr>
        <p:txBody>
          <a:bodyPr/>
          <a:lstStyle/>
          <a:p>
            <a:r>
              <a:rPr lang="en-US" sz="4000" b="1" dirty="0" smtClean="0"/>
              <a:t>CW3 DANIEL MALONE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2311475"/>
            <a:ext cx="10361103" cy="3865488"/>
          </a:xfrm>
        </p:spPr>
        <p:txBody>
          <a:bodyPr/>
          <a:lstStyle/>
          <a:p>
            <a:r>
              <a:rPr lang="en-US" b="1" dirty="0" smtClean="0"/>
              <a:t>24 </a:t>
            </a:r>
            <a:r>
              <a:rPr lang="en-US" b="1" dirty="0"/>
              <a:t>years </a:t>
            </a:r>
            <a:r>
              <a:rPr lang="en-US" altLang="en-US" b="1" dirty="0"/>
              <a:t>Active </a:t>
            </a:r>
            <a:r>
              <a:rPr lang="en-US" altLang="en-US" b="1" dirty="0" smtClean="0"/>
              <a:t>Duty</a:t>
            </a:r>
          </a:p>
          <a:p>
            <a:pPr lvl="1"/>
            <a:r>
              <a:rPr lang="en-US" altLang="en-US" b="1" dirty="0" smtClean="0"/>
              <a:t>9 deployments</a:t>
            </a:r>
          </a:p>
          <a:p>
            <a:r>
              <a:rPr lang="en-US" altLang="en-US" b="1" dirty="0"/>
              <a:t>Previous Assignments: </a:t>
            </a:r>
            <a:r>
              <a:rPr lang="en-US" altLang="en-US" b="1" dirty="0" smtClean="0"/>
              <a:t>Ft Huachuca, Korea, Ft Belvoir, Ft Sill, TWI, Ft Gordon, Hawaii</a:t>
            </a:r>
            <a:endParaRPr lang="en-US" altLang="en-US" b="1" dirty="0"/>
          </a:p>
          <a:p>
            <a:r>
              <a:rPr lang="en-US" altLang="en-US" b="1" dirty="0" smtClean="0"/>
              <a:t> </a:t>
            </a:r>
            <a:r>
              <a:rPr lang="en-US" altLang="en-US" b="1" dirty="0"/>
              <a:t>Civilian Education: </a:t>
            </a:r>
            <a:endParaRPr lang="en-US" altLang="en-US" b="1" dirty="0" smtClean="0"/>
          </a:p>
          <a:p>
            <a:pPr lvl="1"/>
            <a:r>
              <a:rPr lang="en-US" altLang="en-US" b="1" dirty="0" smtClean="0"/>
              <a:t>Bachelors in IT Management, Associates in IT &amp; General Studies</a:t>
            </a:r>
          </a:p>
          <a:p>
            <a:r>
              <a:rPr lang="en-US" altLang="en-US" b="1" dirty="0"/>
              <a:t>Certifications</a:t>
            </a:r>
            <a:r>
              <a:rPr lang="en-US" altLang="en-US" b="1" dirty="0" smtClean="0"/>
              <a:t>:</a:t>
            </a:r>
          </a:p>
          <a:p>
            <a:pPr lvl="1"/>
            <a:r>
              <a:rPr lang="en-US" altLang="en-US" b="1" dirty="0" smtClean="0"/>
              <a:t>CISSP, CCNA, CEH, ITIL</a:t>
            </a:r>
            <a:endParaRPr lang="en-US" altLang="en-US" b="1" dirty="0"/>
          </a:p>
          <a:p>
            <a:endParaRPr lang="en-US" altLang="en-US" b="1" dirty="0"/>
          </a:p>
          <a:p>
            <a:endParaRPr lang="en-US" alt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640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71194"/>
            <a:ext cx="10515600" cy="1264804"/>
          </a:xfrm>
        </p:spPr>
        <p:txBody>
          <a:bodyPr anchor="ctr">
            <a:normAutofit/>
          </a:bodyPr>
          <a:lstStyle/>
          <a:p>
            <a:r>
              <a:rPr lang="en-US" sz="4000" b="1" dirty="0" smtClean="0"/>
              <a:t>CW2(P) ZACH DELISI</a:t>
            </a:r>
            <a:r>
              <a:rPr lang="en-US" b="1" dirty="0"/>
              <a:t/>
            </a:r>
            <a:br>
              <a:rPr lang="en-US" b="1" dirty="0"/>
            </a:br>
            <a:r>
              <a:rPr lang="en-US" sz="1800" b="1" dirty="0" smtClean="0"/>
              <a:t>NMD Instructor – CCNP &amp; NME</a:t>
            </a:r>
            <a:endParaRPr lang="en-US" sz="1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834663"/>
            <a:ext cx="9613861" cy="4715219"/>
          </a:xfrm>
        </p:spPr>
        <p:txBody>
          <a:bodyPr>
            <a:normAutofit fontScale="55000" lnSpcReduction="20000"/>
          </a:bodyPr>
          <a:lstStyle/>
          <a:p>
            <a:r>
              <a:rPr lang="en-US" sz="3400" b="1" dirty="0" smtClean="0"/>
              <a:t>18 years </a:t>
            </a:r>
            <a:r>
              <a:rPr lang="en-US" altLang="en-US" sz="3400" b="1" dirty="0" smtClean="0"/>
              <a:t>Active Duty </a:t>
            </a:r>
          </a:p>
          <a:p>
            <a:pPr lvl="1"/>
            <a:r>
              <a:rPr lang="en-US" altLang="en-US" sz="2900" dirty="0"/>
              <a:t>3</a:t>
            </a:r>
            <a:r>
              <a:rPr lang="en-US" altLang="en-US" sz="2900" dirty="0" smtClean="0"/>
              <a:t> Deployments (Afghanistan, Iraq x 2)</a:t>
            </a:r>
          </a:p>
          <a:p>
            <a:pPr lvl="1"/>
            <a:endParaRPr lang="en-US" altLang="en-US" sz="1800" dirty="0" smtClean="0"/>
          </a:p>
          <a:p>
            <a:r>
              <a:rPr lang="en-US" altLang="en-US" sz="3400" b="1" dirty="0" smtClean="0"/>
              <a:t>Previous Assignments: </a:t>
            </a:r>
          </a:p>
          <a:p>
            <a:pPr lvl="1"/>
            <a:r>
              <a:rPr lang="en-US" altLang="en-US" sz="3000" dirty="0" smtClean="0"/>
              <a:t>Ford Island, HI – DISA Pacific, IP Transport Implementations Branch (SFC)</a:t>
            </a:r>
          </a:p>
          <a:p>
            <a:pPr lvl="1"/>
            <a:r>
              <a:rPr lang="en-US" altLang="en-US" sz="2900" dirty="0" smtClean="0"/>
              <a:t>Camp Red Cloud, Korea – 41</a:t>
            </a:r>
            <a:r>
              <a:rPr lang="en-US" altLang="en-US" sz="2900" baseline="30000" dirty="0" smtClean="0"/>
              <a:t>st</a:t>
            </a:r>
            <a:r>
              <a:rPr lang="en-US" altLang="en-US" sz="2900" dirty="0" smtClean="0"/>
              <a:t> Signal Battalion, Area 1 LAN/WAN </a:t>
            </a:r>
          </a:p>
          <a:p>
            <a:pPr lvl="1"/>
            <a:r>
              <a:rPr lang="en-US" altLang="en-US" sz="2900" dirty="0" smtClean="0"/>
              <a:t>JBLM, WA – 16</a:t>
            </a:r>
            <a:r>
              <a:rPr lang="en-US" altLang="en-US" sz="2900" baseline="30000" dirty="0" smtClean="0"/>
              <a:t>th</a:t>
            </a:r>
            <a:r>
              <a:rPr lang="en-US" altLang="en-US" sz="2900" dirty="0" smtClean="0"/>
              <a:t> Combat Aviation Brigade, S6 Network Operations</a:t>
            </a:r>
          </a:p>
          <a:p>
            <a:pPr lvl="1"/>
            <a:r>
              <a:rPr lang="en-US" altLang="en-US" sz="2900" dirty="0" smtClean="0"/>
              <a:t>JBLM, WA – 7</a:t>
            </a:r>
            <a:r>
              <a:rPr lang="en-US" altLang="en-US" sz="2900" baseline="30000" dirty="0" smtClean="0"/>
              <a:t>th</a:t>
            </a:r>
            <a:r>
              <a:rPr lang="en-US" altLang="en-US" sz="2900" dirty="0" smtClean="0"/>
              <a:t> Infantry Division, G6 Network Engineering</a:t>
            </a:r>
          </a:p>
          <a:p>
            <a:endParaRPr lang="en-US" altLang="en-US" sz="2000" dirty="0" smtClean="0"/>
          </a:p>
          <a:p>
            <a:r>
              <a:rPr lang="en-US" altLang="en-US" sz="3400" b="1" dirty="0" smtClean="0"/>
              <a:t>Civilian Education: </a:t>
            </a:r>
          </a:p>
          <a:p>
            <a:pPr lvl="1"/>
            <a:r>
              <a:rPr lang="en-US" altLang="en-US" sz="2900" dirty="0" smtClean="0"/>
              <a:t>Masters of Arts in Organizational Leadership (2018)</a:t>
            </a:r>
          </a:p>
          <a:p>
            <a:pPr lvl="1"/>
            <a:r>
              <a:rPr lang="en-US" altLang="en-US" sz="2900" dirty="0" smtClean="0"/>
              <a:t>Bachelors of Science in Computer Networking and Cyber Security (2015)</a:t>
            </a:r>
            <a:endParaRPr lang="en-US" altLang="en-US" sz="2900" dirty="0"/>
          </a:p>
          <a:p>
            <a:pPr lvl="1"/>
            <a:endParaRPr lang="en-US" altLang="en-US" sz="2000" dirty="0" smtClean="0"/>
          </a:p>
          <a:p>
            <a:r>
              <a:rPr lang="en-US" altLang="en-US" sz="3400" b="1" dirty="0" smtClean="0"/>
              <a:t>Certifications:</a:t>
            </a:r>
          </a:p>
          <a:p>
            <a:pPr lvl="1"/>
            <a:r>
              <a:rPr lang="en-US" altLang="en-US" sz="2900" dirty="0" smtClean="0"/>
              <a:t>CCNP ENCORE/ENARSI</a:t>
            </a:r>
          </a:p>
          <a:p>
            <a:pPr lvl="1"/>
            <a:r>
              <a:rPr lang="en-US" altLang="en-US" sz="2900" dirty="0" smtClean="0"/>
              <a:t>PCNSA</a:t>
            </a:r>
          </a:p>
          <a:p>
            <a:pPr lvl="1"/>
            <a:r>
              <a:rPr lang="en-US" altLang="en-US" sz="2900" dirty="0" smtClean="0"/>
              <a:t>BCNP</a:t>
            </a:r>
          </a:p>
          <a:p>
            <a:pPr lvl="1"/>
            <a:r>
              <a:rPr lang="en-US" altLang="en-US" sz="2900" dirty="0" smtClean="0"/>
              <a:t>CASP</a:t>
            </a:r>
          </a:p>
          <a:p>
            <a:pPr marL="457200" lvl="1" indent="0">
              <a:buNone/>
            </a:pPr>
            <a:endParaRPr lang="en-US" altLang="en-US" dirty="0" smtClean="0"/>
          </a:p>
          <a:p>
            <a:endParaRPr lang="en-US" altLang="en-US" sz="2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7218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91012"/>
            <a:ext cx="10515600" cy="1325563"/>
          </a:xfrm>
        </p:spPr>
        <p:txBody>
          <a:bodyPr anchor="ctr"/>
          <a:lstStyle/>
          <a:p>
            <a:r>
              <a:rPr lang="en-US" b="1" dirty="0" smtClean="0"/>
              <a:t>CW3 </a:t>
            </a:r>
            <a:r>
              <a:rPr lang="en-US" b="1" dirty="0" err="1" smtClean="0"/>
              <a:t>Santerius</a:t>
            </a:r>
            <a:r>
              <a:rPr lang="en-US" b="1" dirty="0" smtClean="0"/>
              <a:t> Scott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903719"/>
            <a:ext cx="9613861" cy="4785179"/>
          </a:xfrm>
        </p:spPr>
        <p:txBody>
          <a:bodyPr>
            <a:normAutofit fontScale="25000" lnSpcReduction="20000"/>
          </a:bodyPr>
          <a:lstStyle/>
          <a:p>
            <a:r>
              <a:rPr lang="en-US" sz="9600" b="1" dirty="0" smtClean="0"/>
              <a:t>20 years </a:t>
            </a:r>
            <a:r>
              <a:rPr lang="en-US" altLang="en-US" sz="9600" b="1" dirty="0" smtClean="0"/>
              <a:t>Active Duty (Originally from Franklin, VA)</a:t>
            </a:r>
          </a:p>
          <a:p>
            <a:pPr lvl="1"/>
            <a:r>
              <a:rPr lang="en-US" altLang="en-US" sz="8000" dirty="0" smtClean="0"/>
              <a:t>4 Deployments (Afghanistan, Bosnia, Kosovo)</a:t>
            </a:r>
          </a:p>
          <a:p>
            <a:pPr lvl="1"/>
            <a:r>
              <a:rPr lang="en-US" altLang="en-US" sz="8000" dirty="0" smtClean="0"/>
              <a:t>Many operational deployments in Central and South America</a:t>
            </a:r>
          </a:p>
          <a:p>
            <a:r>
              <a:rPr lang="en-US" altLang="en-US" sz="9600" b="1" dirty="0" smtClean="0"/>
              <a:t>Previous assignments: </a:t>
            </a:r>
          </a:p>
          <a:p>
            <a:pPr lvl="1"/>
            <a:r>
              <a:rPr lang="en-US" altLang="en-US" sz="8000" dirty="0" smtClean="0"/>
              <a:t>Fort Drum, Fort Gordon, Fort Riley, Fort Hood, Fort </a:t>
            </a:r>
            <a:r>
              <a:rPr lang="en-US" altLang="en-US" sz="8000" dirty="0" err="1" smtClean="0"/>
              <a:t>Detrick</a:t>
            </a:r>
            <a:r>
              <a:rPr lang="en-US" altLang="en-US" sz="8000" dirty="0" smtClean="0"/>
              <a:t> (Site R) &amp; Camp Red Cloud, Korea</a:t>
            </a:r>
          </a:p>
          <a:p>
            <a:endParaRPr lang="en-US" altLang="en-US" sz="2000" dirty="0" smtClean="0"/>
          </a:p>
          <a:p>
            <a:r>
              <a:rPr lang="en-US" altLang="en-US" sz="9600" b="1" dirty="0" smtClean="0"/>
              <a:t>Civilian Education: </a:t>
            </a:r>
          </a:p>
          <a:p>
            <a:pPr lvl="1"/>
            <a:r>
              <a:rPr lang="en-US" altLang="en-US" sz="8000" dirty="0" smtClean="0"/>
              <a:t>Bachelors of Science in Computer Networking and Cyber security</a:t>
            </a:r>
          </a:p>
          <a:p>
            <a:pPr lvl="1"/>
            <a:r>
              <a:rPr lang="en-US" altLang="en-US" sz="8000" dirty="0" smtClean="0"/>
              <a:t>Associate in Information Technology</a:t>
            </a:r>
          </a:p>
          <a:p>
            <a:pPr lvl="1">
              <a:buNone/>
            </a:pPr>
            <a:endParaRPr lang="en-US" altLang="en-US" sz="1600" dirty="0" smtClean="0"/>
          </a:p>
          <a:p>
            <a:r>
              <a:rPr lang="en-US" altLang="en-US" sz="9600" b="1" dirty="0" smtClean="0"/>
              <a:t>Certifications:</a:t>
            </a:r>
          </a:p>
          <a:p>
            <a:pPr lvl="1"/>
            <a:r>
              <a:rPr lang="en-US" altLang="en-US" sz="8000" dirty="0" smtClean="0"/>
              <a:t>CCNP R&amp;S</a:t>
            </a:r>
          </a:p>
          <a:p>
            <a:pPr lvl="1"/>
            <a:r>
              <a:rPr lang="en-US" altLang="en-US" sz="8000" dirty="0" smtClean="0"/>
              <a:t>Sec+ CE</a:t>
            </a:r>
          </a:p>
          <a:p>
            <a:pPr lvl="1"/>
            <a:r>
              <a:rPr lang="en-US" altLang="en-US" sz="8000" dirty="0" smtClean="0"/>
              <a:t>CEH</a:t>
            </a:r>
          </a:p>
          <a:p>
            <a:pPr lvl="1"/>
            <a:r>
              <a:rPr lang="en-US" altLang="en-US" sz="8000" dirty="0" smtClean="0"/>
              <a:t>CCNA Security </a:t>
            </a:r>
          </a:p>
          <a:p>
            <a:pPr lvl="1"/>
            <a:r>
              <a:rPr lang="en-US" altLang="en-US" sz="8000" dirty="0" smtClean="0"/>
              <a:t>BCNE (Brocade)</a:t>
            </a:r>
          </a:p>
          <a:p>
            <a:endParaRPr lang="en-US" altLang="en-US" sz="2200" dirty="0" smtClean="0"/>
          </a:p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448" y="673255"/>
            <a:ext cx="9805639" cy="551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317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028" y="565227"/>
            <a:ext cx="9839093" cy="553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39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117" y="1400871"/>
            <a:ext cx="7798420" cy="438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711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1905</TotalTime>
  <Words>376</Words>
  <Application>Microsoft Office PowerPoint</Application>
  <PresentationFormat>Widescreen</PresentationFormat>
  <Paragraphs>94</Paragraphs>
  <Slides>12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NETWORK MANAGEMENT  AND ENGINEERING (NME) </vt:lpstr>
      <vt:lpstr>TOPICS</vt:lpstr>
      <vt:lpstr>TOPICS</vt:lpstr>
      <vt:lpstr>CW3 DANIEL MALONE</vt:lpstr>
      <vt:lpstr>CW2(P) ZACH DELISI NMD Instructor – CCNP &amp; NME</vt:lpstr>
      <vt:lpstr>CW3 Santerius Scott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MANAGEMENT</dc:title>
  <dc:creator>Windows User</dc:creator>
  <cp:lastModifiedBy>Administrator</cp:lastModifiedBy>
  <cp:revision>179</cp:revision>
  <dcterms:created xsi:type="dcterms:W3CDTF">2016-01-04T00:05:11Z</dcterms:created>
  <dcterms:modified xsi:type="dcterms:W3CDTF">2021-07-14T11:51:48Z</dcterms:modified>
</cp:coreProperties>
</file>

<file path=docProps/thumbnail.jpeg>
</file>